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54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351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9A2DE414-5F40-44C3-8802-AF267990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xmlns="" id="{45F94461-546E-4F06-8F2D-54DEA2B5C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xmlns="" id="{066C3A0E-CAF9-4542-9065-538D25608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1BAAD6D6-983D-444D-8C7F-D6D093C5D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xmlns="" id="{330A13DD-47DD-4482-AA5E-9E1A43FAF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xmlns="" id="{266EB6E6-C8EE-4F62-A4FB-EE476D26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811EC4C6-9F63-4A80-B419-C2E77E0CA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xmlns="" id="{973EE676-099B-4CF9-A7CB-13E1D31143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67694C08-A8AC-4AEE-998C-67FBDD2A1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6A9AAB0C-FCF4-4EBB-A40A-4C31A2CB0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6C85A5A-3968-4E93-8FAC-EC206F58096C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AE0217A-F678-4203-A313-267A20602AAA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707817A-BA3B-48F1-B68C-A42ED75B0543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0520FD3-FA56-482B-AA2F-106C8A80B6F4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6D9BA01-C04B-4B05-AE57-35039B79F9F4}"/>
              </a:ext>
            </a:extLst>
          </p:cNvPr>
          <p:cNvSpPr>
            <a:spLocks noGrp="1"/>
          </p:cNvSpPr>
          <p:nvPr/>
        </p:nvSpPr>
        <p:spPr>
          <a:xfrm>
            <a:off x="8858250" y="0"/>
            <a:ext cx="3333750" cy="6858000"/>
          </a:xfrm>
          <a:prstGeom prst="rect">
            <a:avLst/>
          </a:prstGeom>
          <a:solidFill>
            <a:srgbClr val="E4E9DA"/>
          </a:solidFill>
          <a:ln w="0">
            <a:noFill/>
          </a:ln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F773ADE-BA15-493E-A492-3BA99E8FA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470829"/>
            <a:ext cx="1666875" cy="639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1B89FA0-9C5F-48A5-8B9D-8B480213FFAA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66675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CONFERENCE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D48A2A8-ABAA-4C90-B630-8070684A32F2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8096250" cy="2381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Growing Together</a:t>
            </a:r>
          </a:p>
          <a:p>
            <a:pPr>
              <a:def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for Good, Clean</a:t>
            </a:r>
          </a:p>
          <a:p>
            <a:pPr>
              <a:def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and Fair Food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362CFFD-9E2F-4D81-968C-1A2BB2A03DFA}"/>
              </a:ext>
            </a:extLst>
          </p:cNvPr>
          <p:cNvSpPr>
            <a:spLocks noGrp="1"/>
          </p:cNvSpPr>
          <p:nvPr/>
        </p:nvSpPr>
        <p:spPr>
          <a:xfrm>
            <a:off x="685800" y="5095875"/>
            <a:ext cx="9334500" cy="762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Good, Clean &amp; Fair Food for All —</a:t>
            </a:r>
          </a:p>
          <a:p>
            <a:pPr>
              <a:defRPr sz="2025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3F1DDB0-F84D-44A5-9827-95487C278D7E}"/>
              </a:ext>
            </a:extLst>
          </p:cNvPr>
          <p:cNvSpPr>
            <a:spLocks noGrp="1"/>
          </p:cNvSpPr>
          <p:nvPr/>
        </p:nvSpPr>
        <p:spPr>
          <a:xfrm>
            <a:off x="10001250" y="2114550"/>
            <a:ext cx="95250" cy="3095625"/>
          </a:xfrm>
          <a:prstGeom prst="rect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D377DCA5-1E3A-4FE9-9FD6-A22A7B060036}"/>
              </a:ext>
            </a:extLst>
          </p:cNvPr>
          <p:cNvSpPr>
            <a:spLocks noGrp="1"/>
          </p:cNvSpPr>
          <p:nvPr/>
        </p:nvSpPr>
        <p:spPr>
          <a:xfrm>
            <a:off x="9239250" y="2324100"/>
            <a:ext cx="781050" cy="352425"/>
          </a:xfrm>
          <a:prstGeom prst="ellipse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29146528-496D-4B2B-8462-40D73B6A8C8D}"/>
              </a:ext>
            </a:extLst>
          </p:cNvPr>
          <p:cNvSpPr>
            <a:spLocks noGrp="1"/>
          </p:cNvSpPr>
          <p:nvPr/>
        </p:nvSpPr>
        <p:spPr>
          <a:xfrm>
            <a:off x="10096500" y="2628900"/>
            <a:ext cx="904875" cy="342900"/>
          </a:xfrm>
          <a:prstGeom prst="ellipse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AB889DF5-54D1-4DFF-90B7-135C253E63BA}"/>
              </a:ext>
            </a:extLst>
          </p:cNvPr>
          <p:cNvSpPr>
            <a:spLocks noGrp="1"/>
          </p:cNvSpPr>
          <p:nvPr/>
        </p:nvSpPr>
        <p:spPr>
          <a:xfrm>
            <a:off x="9239250" y="2943225"/>
            <a:ext cx="781050" cy="352425"/>
          </a:xfrm>
          <a:prstGeom prst="ellipse">
            <a:avLst/>
          </a:prstGeom>
          <a:solidFill>
            <a:srgbClr val="D79C38"/>
          </a:solidFill>
          <a:ln w="0">
            <a:noFill/>
          </a:ln>
        </p:spPr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E2051154-71F0-49CB-A62C-5587018B8DC3}"/>
              </a:ext>
            </a:extLst>
          </p:cNvPr>
          <p:cNvSpPr>
            <a:spLocks noGrp="1"/>
          </p:cNvSpPr>
          <p:nvPr/>
        </p:nvSpPr>
        <p:spPr>
          <a:xfrm>
            <a:off x="10096500" y="3248025"/>
            <a:ext cx="904875" cy="342900"/>
          </a:xfrm>
          <a:prstGeom prst="ellipse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BEC4FE5A-CDF3-4BA8-9556-364B91FF9268}"/>
              </a:ext>
            </a:extLst>
          </p:cNvPr>
          <p:cNvSpPr>
            <a:spLocks noGrp="1"/>
          </p:cNvSpPr>
          <p:nvPr/>
        </p:nvSpPr>
        <p:spPr>
          <a:xfrm>
            <a:off x="9239250" y="3562350"/>
            <a:ext cx="781050" cy="352425"/>
          </a:xfrm>
          <a:prstGeom prst="ellipse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0CB9B3D1-B383-43C4-8B13-946E3D6CB632}"/>
              </a:ext>
            </a:extLst>
          </p:cNvPr>
          <p:cNvSpPr>
            <a:spLocks noGrp="1"/>
          </p:cNvSpPr>
          <p:nvPr/>
        </p:nvSpPr>
        <p:spPr>
          <a:xfrm>
            <a:off x="10096500" y="3867150"/>
            <a:ext cx="904875" cy="342900"/>
          </a:xfrm>
          <a:prstGeom prst="ellipse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A5299860-014F-4ADC-96AB-4EEFB43D4C3E}"/>
              </a:ext>
            </a:extLst>
          </p:cNvPr>
          <p:cNvSpPr>
            <a:spLocks noGrp="1"/>
          </p:cNvSpPr>
          <p:nvPr/>
        </p:nvSpPr>
        <p:spPr>
          <a:xfrm>
            <a:off x="9239250" y="4181475"/>
            <a:ext cx="781050" cy="352425"/>
          </a:xfrm>
          <a:prstGeom prst="ellipse">
            <a:avLst/>
          </a:prstGeom>
          <a:solidFill>
            <a:srgbClr val="D79C38"/>
          </a:solidFill>
          <a:ln w="0">
            <a:noFill/>
          </a:ln>
        </p:spPr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B491B190-530E-4C3B-B1A2-F8074B26C88D}"/>
              </a:ext>
            </a:extLst>
          </p:cNvPr>
          <p:cNvSpPr>
            <a:spLocks noGrp="1"/>
          </p:cNvSpPr>
          <p:nvPr/>
        </p:nvSpPr>
        <p:spPr>
          <a:xfrm>
            <a:off x="10096500" y="4486275"/>
            <a:ext cx="904875" cy="342900"/>
          </a:xfrm>
          <a:prstGeom prst="ellipse">
            <a:avLst/>
          </a:prstGeom>
          <a:solidFill>
            <a:srgbClr val="173F32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574228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36DDB48-4687-4598-8D14-2F903912A57E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Terra Madre Day and our shared purpose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5AB33FB-ED6E-4E88-A8AF-7F2DEECFD6D7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89C4BB0-E077-4327-9C14-CE112FE1AB82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3B14EBF-950F-408B-8C65-0A5829AAFAD5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785D4EC-0FE3-41AE-969E-B49DA993866E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4B9E8FA-E559-4B45-AF56-4E7D67F08C57}"/>
              </a:ext>
            </a:extLst>
          </p:cNvPr>
          <p:cNvSpPr>
            <a:spLocks noGrp="1"/>
          </p:cNvSpPr>
          <p:nvPr/>
        </p:nvSpPr>
        <p:spPr>
          <a:xfrm>
            <a:off x="495300" y="2143125"/>
            <a:ext cx="5238750" cy="3676650"/>
          </a:xfrm>
          <a:prstGeom prst="rect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416D069-32AE-454A-9EED-B8674177B611}"/>
              </a:ext>
            </a:extLst>
          </p:cNvPr>
          <p:cNvSpPr>
            <a:spLocks noGrp="1"/>
          </p:cNvSpPr>
          <p:nvPr/>
        </p:nvSpPr>
        <p:spPr>
          <a:xfrm>
            <a:off x="685800" y="2314575"/>
            <a:ext cx="4953000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A global celebration</a:t>
            </a:r>
          </a:p>
          <a:p>
            <a:pPr>
              <a:defRPr sz="30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with local roots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D0F2F81-F65E-41D4-B0C1-7FB894634462}"/>
              </a:ext>
            </a:extLst>
          </p:cNvPr>
          <p:cNvSpPr>
            <a:spLocks noGrp="1"/>
          </p:cNvSpPr>
          <p:nvPr/>
        </p:nvSpPr>
        <p:spPr>
          <a:xfrm>
            <a:off x="6191250" y="2324100"/>
            <a:ext cx="5143500" cy="1333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Terra Madre Day brings people together to celebrate local food and recognise the people who produce it.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FE91793-44AC-48A6-98E2-BBD7B8784F29}"/>
              </a:ext>
            </a:extLst>
          </p:cNvPr>
          <p:cNvSpPr>
            <a:spLocks noGrp="1"/>
          </p:cNvSpPr>
          <p:nvPr/>
        </p:nvSpPr>
        <p:spPr>
          <a:xfrm>
            <a:off x="6191250" y="4048125"/>
            <a:ext cx="5048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Our conference connects community experience with practical action for a better food system.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56EABEF-C345-4991-A89B-F47F6F266609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76FC017-50AB-4001-9CF6-A8A06F228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0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AFAAE9F-C81F-4A29-B2E0-87A88A17622A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What good, clean and fair food means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0B8592E-91BB-43F1-811B-2C0979C3D71D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21726D7-F796-4E77-BBEC-8C448D829073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D75FA49-5717-4609-9542-3544ECDCB8AD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5ABA269-8FE6-4487-AEAF-64088DAF92D7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C6FAF20-7A1D-49C8-85D9-24F6D4586A73}"/>
              </a:ext>
            </a:extLst>
          </p:cNvPr>
          <p:cNvSpPr>
            <a:spLocks noGrp="1"/>
          </p:cNvSpPr>
          <p:nvPr/>
        </p:nvSpPr>
        <p:spPr>
          <a:xfrm>
            <a:off x="685800" y="2124075"/>
            <a:ext cx="619125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11A07FA-D4A5-4BD9-B59A-03B7BD2B8A60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GOOD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71EE388-7282-4B07-8BD6-12D8B34FCC89}"/>
              </a:ext>
            </a:extLst>
          </p:cNvPr>
          <p:cNvSpPr>
            <a:spLocks noGrp="1"/>
          </p:cNvSpPr>
          <p:nvPr/>
        </p:nvSpPr>
        <p:spPr>
          <a:xfrm>
            <a:off x="685800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Enjoyable, nourishing food that reflects local culture.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1AD3D14-541D-4BEB-B333-08BCD871A155}"/>
              </a:ext>
            </a:extLst>
          </p:cNvPr>
          <p:cNvSpPr>
            <a:spLocks noGrp="1"/>
          </p:cNvSpPr>
          <p:nvPr/>
        </p:nvSpPr>
        <p:spPr>
          <a:xfrm>
            <a:off x="4352925" y="2124075"/>
            <a:ext cx="619125" cy="47625"/>
          </a:xfrm>
          <a:prstGeom prst="rect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30302DA-E8A9-448F-B598-F75DAEC8130E}"/>
              </a:ext>
            </a:extLst>
          </p:cNvPr>
          <p:cNvSpPr>
            <a:spLocks noGrp="1"/>
          </p:cNvSpPr>
          <p:nvPr/>
        </p:nvSpPr>
        <p:spPr>
          <a:xfrm>
            <a:off x="4352925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CLEAN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B65608D-19C6-4B6F-9476-68F2430AE7FD}"/>
              </a:ext>
            </a:extLst>
          </p:cNvPr>
          <p:cNvSpPr>
            <a:spLocks noGrp="1"/>
          </p:cNvSpPr>
          <p:nvPr/>
        </p:nvSpPr>
        <p:spPr>
          <a:xfrm>
            <a:off x="4352925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Food systems that protect natural resources and support healthy ecosystems.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6D91F74-10B2-4539-B6F6-8D9B29068873}"/>
              </a:ext>
            </a:extLst>
          </p:cNvPr>
          <p:cNvSpPr>
            <a:spLocks noGrp="1"/>
          </p:cNvSpPr>
          <p:nvPr/>
        </p:nvSpPr>
        <p:spPr>
          <a:xfrm>
            <a:off x="8020050" y="2124075"/>
            <a:ext cx="619125" cy="47625"/>
          </a:xfrm>
          <a:prstGeom prst="rect">
            <a:avLst/>
          </a:prstGeom>
          <a:solidFill>
            <a:srgbClr val="D79C38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1B0703F-E3CB-4455-9F21-5675BCA6B8ED}"/>
              </a:ext>
            </a:extLst>
          </p:cNvPr>
          <p:cNvSpPr>
            <a:spLocks noGrp="1"/>
          </p:cNvSpPr>
          <p:nvPr/>
        </p:nvSpPr>
        <p:spPr>
          <a:xfrm>
            <a:off x="8020050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rPr>
              <a:t>FAIR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4A9E713-A621-412D-9769-635F83CA6109}"/>
              </a:ext>
            </a:extLst>
          </p:cNvPr>
          <p:cNvSpPr>
            <a:spLocks noGrp="1"/>
          </p:cNvSpPr>
          <p:nvPr/>
        </p:nvSpPr>
        <p:spPr>
          <a:xfrm>
            <a:off x="8020050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Respect for food workers, decent livelihoods and access for consumers.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B136ECCB-C6CB-4912-A475-55C7667481DC}"/>
              </a:ext>
            </a:extLst>
          </p:cNvPr>
          <p:cNvSpPr>
            <a:spLocks noGrp="1"/>
          </p:cNvSpPr>
          <p:nvPr/>
        </p:nvSpPr>
        <p:spPr>
          <a:xfrm>
            <a:off x="685800" y="54292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These principles work together across the whole food system.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55E1510-C6A1-471E-8160-8A1BDFD7DD91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5DCE5EA-BA74-412E-861F-4207F3817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61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0E813AD-8F3C-4B27-856E-66A5FCC832C1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The challenges for local communities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8A1BD8-1AC5-4232-8577-E958B9B1BE75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9C0B432-5864-4202-B826-C545A8110546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489596-216A-409E-A0E3-EC8E9D1D69CC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A521055-2F59-4D69-AB13-69D5466DB443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5B42605-449D-4CA2-9DAC-D696C22C6824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EC6C3D5-6D94-4237-8B60-325916AA744D}"/>
              </a:ext>
            </a:extLst>
          </p:cNvPr>
          <p:cNvSpPr>
            <a:spLocks noGrp="1"/>
          </p:cNvSpPr>
          <p:nvPr/>
        </p:nvSpPr>
        <p:spPr>
          <a:xfrm>
            <a:off x="1562100" y="227647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Healthy food access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D55467C-21A2-4C51-9F3D-15E4FB688311}"/>
              </a:ext>
            </a:extLst>
          </p:cNvPr>
          <p:cNvSpPr>
            <a:spLocks noGrp="1"/>
          </p:cNvSpPr>
          <p:nvPr/>
        </p:nvSpPr>
        <p:spPr>
          <a:xfrm>
            <a:off x="5362575" y="227647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Families need affordable, diverse food throughout the year.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9BD9A81-BA78-44C3-B94C-93D17C220D65}"/>
              </a:ext>
            </a:extLst>
          </p:cNvPr>
          <p:cNvSpPr>
            <a:spLocks noGrp="1"/>
          </p:cNvSpPr>
          <p:nvPr/>
        </p:nvSpPr>
        <p:spPr>
          <a:xfrm>
            <a:off x="1562100" y="301942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E92DAEA-D759-4380-BB71-84D0AA2BBF88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C4C2601-9E94-408E-885A-66DEBA3478A9}"/>
              </a:ext>
            </a:extLst>
          </p:cNvPr>
          <p:cNvSpPr>
            <a:spLocks noGrp="1"/>
          </p:cNvSpPr>
          <p:nvPr/>
        </p:nvSpPr>
        <p:spPr>
          <a:xfrm>
            <a:off x="1562100" y="316230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Pressure on farming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59345BD-EC22-48C1-971A-D2364D408810}"/>
              </a:ext>
            </a:extLst>
          </p:cNvPr>
          <p:cNvSpPr>
            <a:spLocks noGrp="1"/>
          </p:cNvSpPr>
          <p:nvPr/>
        </p:nvSpPr>
        <p:spPr>
          <a:xfrm>
            <a:off x="5362575" y="316230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Uncertain weather and production costs complicate decisions.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1560773-9611-4EAB-9F70-542C32FB9B06}"/>
              </a:ext>
            </a:extLst>
          </p:cNvPr>
          <p:cNvSpPr>
            <a:spLocks noGrp="1"/>
          </p:cNvSpPr>
          <p:nvPr/>
        </p:nvSpPr>
        <p:spPr>
          <a:xfrm>
            <a:off x="1562100" y="3905250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5D1B0F3-6DEA-42E6-8A4D-B0EAC5C72767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2B90729-E6D9-4358-9C84-E6FA802A6A2C}"/>
              </a:ext>
            </a:extLst>
          </p:cNvPr>
          <p:cNvSpPr>
            <a:spLocks noGrp="1"/>
          </p:cNvSpPr>
          <p:nvPr/>
        </p:nvSpPr>
        <p:spPr>
          <a:xfrm>
            <a:off x="15621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Natural resources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D62E1F8-D743-43EC-878F-08F30F523ADB}"/>
              </a:ext>
            </a:extLst>
          </p:cNvPr>
          <p:cNvSpPr>
            <a:spLocks noGrp="1"/>
          </p:cNvSpPr>
          <p:nvPr/>
        </p:nvSpPr>
        <p:spPr>
          <a:xfrm>
            <a:off x="5362575" y="404812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Soil health, safe water and local crop diversity need care.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D548A28-C64A-4A88-B437-BCB56D4B1BD9}"/>
              </a:ext>
            </a:extLst>
          </p:cNvPr>
          <p:cNvSpPr>
            <a:spLocks noGrp="1"/>
          </p:cNvSpPr>
          <p:nvPr/>
        </p:nvSpPr>
        <p:spPr>
          <a:xfrm>
            <a:off x="1562100" y="479107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AAF9729-25B1-4223-9789-C2BA40FFF97D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6499822-7E72-4DEB-B60D-35560E63BE4B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Producer recognition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62040F1-ED0F-4AFB-914E-EB81C6987245}"/>
              </a:ext>
            </a:extLst>
          </p:cNvPr>
          <p:cNvSpPr>
            <a:spLocks noGrp="1"/>
          </p:cNvSpPr>
          <p:nvPr/>
        </p:nvSpPr>
        <p:spPr>
          <a:xfrm>
            <a:off x="5362575" y="493395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Small farmers and women food makers need a stronger voice.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8B21D90-6CA0-434A-AE7D-58EB14BE6C9D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97FCD72-0BBE-4A6F-8B71-BA8C23497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7C4E2-95B0-4E3E-9B47-6E00186B64BF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Good food and local food heritage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ECBA29-7315-4AB3-9AB2-96A8884D5548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6415BC0-7419-42B1-9A24-2B74926A3799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9B5753-A660-47F6-A3FD-ABA0B310B0C6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BE6D44-8DE9-4B6F-B8A7-A8B514272D54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D2D693-CF6E-4102-85D2-2BA40BFD48C0}"/>
              </a:ext>
            </a:extLst>
          </p:cNvPr>
          <p:cNvSpPr>
            <a:spLocks noGrp="1"/>
          </p:cNvSpPr>
          <p:nvPr/>
        </p:nvSpPr>
        <p:spPr>
          <a:xfrm>
            <a:off x="495300" y="2143125"/>
            <a:ext cx="5238750" cy="3676650"/>
          </a:xfrm>
          <a:prstGeom prst="rect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E2E558E-35F6-4FDC-A0CC-B067346E0747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4953000" cy="1809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700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Local flavours carry</a:t>
            </a:r>
          </a:p>
          <a:p>
            <a:pPr>
              <a:defRPr sz="2700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community knowledge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9136B93-2848-4852-B6C5-FD63A32F9A1D}"/>
              </a:ext>
            </a:extLst>
          </p:cNvPr>
          <p:cNvSpPr>
            <a:spLocks noGrp="1"/>
          </p:cNvSpPr>
          <p:nvPr/>
        </p:nvSpPr>
        <p:spPr>
          <a:xfrm>
            <a:off x="6191250" y="2324100"/>
            <a:ext cx="5143500" cy="762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Seasonal fruits and vegetables add variety to everyday meals.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3613A33-B501-4D15-9CE7-3C7AC2BEAE5C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5143500" cy="904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Traditional pitha reflects recipes and skills shared across generations.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C94BBBD-C446-41E4-9366-5B1FD233F0C2}"/>
              </a:ext>
            </a:extLst>
          </p:cNvPr>
          <p:cNvSpPr>
            <a:spLocks noGrp="1"/>
          </p:cNvSpPr>
          <p:nvPr/>
        </p:nvSpPr>
        <p:spPr>
          <a:xfrm>
            <a:off x="6191250" y="4733925"/>
            <a:ext cx="51435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Food education helps people understand ingredients, taste and where their food comes from.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40205E1-5902-464F-BAB5-58E8BB6986C4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5DF4153-B1DC-4EB0-B92A-D3E341D30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6CEBECBE-DA37-4667-AFEE-CD38260207BF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Clean food begins with care for the land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ED2381D-C4DD-40D9-9213-51D440DFFA6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D7FC22B-73A7-4BFF-8E94-C64A38117190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31AAF6B-48BD-40E3-8371-C8EA11F7A913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6785603-09FF-42B6-9B8A-4CB0B37FFC15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61CE03-95DC-4EF4-985C-DE2B357B10C0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C05C91A-4572-4159-85AA-E2567A5521D5}"/>
              </a:ext>
            </a:extLst>
          </p:cNvPr>
          <p:cNvSpPr>
            <a:spLocks noGrp="1"/>
          </p:cNvSpPr>
          <p:nvPr/>
        </p:nvSpPr>
        <p:spPr>
          <a:xfrm>
            <a:off x="1562100" y="227647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Soil health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C45CAB3-83D6-4564-9B37-B5D56CD1FA82}"/>
              </a:ext>
            </a:extLst>
          </p:cNvPr>
          <p:cNvSpPr>
            <a:spLocks noGrp="1"/>
          </p:cNvSpPr>
          <p:nvPr/>
        </p:nvSpPr>
        <p:spPr>
          <a:xfrm>
            <a:off x="5362575" y="227647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Use compost and appropriate soil management practices.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BE49244-1B92-45B0-9CC3-EC93E07B99F1}"/>
              </a:ext>
            </a:extLst>
          </p:cNvPr>
          <p:cNvSpPr>
            <a:spLocks noGrp="1"/>
          </p:cNvSpPr>
          <p:nvPr/>
        </p:nvSpPr>
        <p:spPr>
          <a:xfrm>
            <a:off x="1562100" y="301942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41A7683-11EE-476A-AA7B-5B25D58CC987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C97EB89-9782-4CF1-B274-296EED47A801}"/>
              </a:ext>
            </a:extLst>
          </p:cNvPr>
          <p:cNvSpPr>
            <a:spLocks noGrp="1"/>
          </p:cNvSpPr>
          <p:nvPr/>
        </p:nvSpPr>
        <p:spPr>
          <a:xfrm>
            <a:off x="1562100" y="316230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Water stewardship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EC5C999-16FD-4B36-8401-E9422C6FEA34}"/>
              </a:ext>
            </a:extLst>
          </p:cNvPr>
          <p:cNvSpPr>
            <a:spLocks noGrp="1"/>
          </p:cNvSpPr>
          <p:nvPr/>
        </p:nvSpPr>
        <p:spPr>
          <a:xfrm>
            <a:off x="5362575" y="316230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Match irrigation to crop needs and protect water sources.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9C38DA6-4C78-4732-8B9B-6C61B751C700}"/>
              </a:ext>
            </a:extLst>
          </p:cNvPr>
          <p:cNvSpPr>
            <a:spLocks noGrp="1"/>
          </p:cNvSpPr>
          <p:nvPr/>
        </p:nvSpPr>
        <p:spPr>
          <a:xfrm>
            <a:off x="1562100" y="3905250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9DF97D-17D8-425C-8D6A-24214F67AB12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6D8B177-FC07-4FB3-AB24-D6637FBECBD8}"/>
              </a:ext>
            </a:extLst>
          </p:cNvPr>
          <p:cNvSpPr>
            <a:spLocks noGrp="1"/>
          </p:cNvSpPr>
          <p:nvPr/>
        </p:nvSpPr>
        <p:spPr>
          <a:xfrm>
            <a:off x="15621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Crop diversity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299C2C3-B665-490B-A471-54833FE8DA0A}"/>
              </a:ext>
            </a:extLst>
          </p:cNvPr>
          <p:cNvSpPr>
            <a:spLocks noGrp="1"/>
          </p:cNvSpPr>
          <p:nvPr/>
        </p:nvSpPr>
        <p:spPr>
          <a:xfrm>
            <a:off x="5362575" y="404812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Maintain varied crops and share local growing knowledge.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2262200-204C-4D4E-A010-9BE274D03E0B}"/>
              </a:ext>
            </a:extLst>
          </p:cNvPr>
          <p:cNvSpPr>
            <a:spLocks noGrp="1"/>
          </p:cNvSpPr>
          <p:nvPr/>
        </p:nvSpPr>
        <p:spPr>
          <a:xfrm>
            <a:off x="1562100" y="479107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D3784E7-E900-4162-AD65-08E72743A9AC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EDE87BB-6FCD-4170-B423-4DD7F6502E08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Responsible inputs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E0F4865-ACC2-4509-A95F-C9A448116E86}"/>
              </a:ext>
            </a:extLst>
          </p:cNvPr>
          <p:cNvSpPr>
            <a:spLocks noGrp="1"/>
          </p:cNvSpPr>
          <p:nvPr/>
        </p:nvSpPr>
        <p:spPr>
          <a:xfrm>
            <a:off x="5362575" y="493395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Use pest prevention and informed decisions on farm inputs.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8BAC9E6-C760-4F72-8E8B-849A61BFC4D8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70F1962E-8B60-4E96-9E11-F643B5CBE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973981A-D8B1-4555-A22E-AEDC74E64B56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Fair food and dignified livelihoods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61CF804-623F-4B25-93ED-070217FDE88F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738EEFF-2B74-4063-B968-D36F168D6440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E22BEC2-BDD0-48DE-9AB7-D858C42BBCD7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483AA0F-E30A-497B-B89A-457C37ED6F1D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00978A8-E695-4FE8-81A0-31099D31D9AC}"/>
              </a:ext>
            </a:extLst>
          </p:cNvPr>
          <p:cNvSpPr>
            <a:spLocks noGrp="1"/>
          </p:cNvSpPr>
          <p:nvPr/>
        </p:nvSpPr>
        <p:spPr>
          <a:xfrm>
            <a:off x="685800" y="2124075"/>
            <a:ext cx="619125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7DC44CB-0E4D-4293-8A0D-DC82B4C33FE0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PRODUCERS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703405E-4C2F-4EDF-819A-A18BB44BCC52}"/>
              </a:ext>
            </a:extLst>
          </p:cNvPr>
          <p:cNvSpPr>
            <a:spLocks noGrp="1"/>
          </p:cNvSpPr>
          <p:nvPr/>
        </p:nvSpPr>
        <p:spPr>
          <a:xfrm>
            <a:off x="685800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Transparent prices and recognition of the work behind every product.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DEE87D7-5C76-49CE-B506-43E5E2C397EB}"/>
              </a:ext>
            </a:extLst>
          </p:cNvPr>
          <p:cNvSpPr>
            <a:spLocks noGrp="1"/>
          </p:cNvSpPr>
          <p:nvPr/>
        </p:nvSpPr>
        <p:spPr>
          <a:xfrm>
            <a:off x="4352925" y="2124075"/>
            <a:ext cx="619125" cy="47625"/>
          </a:xfrm>
          <a:prstGeom prst="rect">
            <a:avLst/>
          </a:prstGeom>
          <a:solidFill>
            <a:srgbClr val="173F32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0DB2CF6-5245-49C3-B767-D66380E8745F}"/>
              </a:ext>
            </a:extLst>
          </p:cNvPr>
          <p:cNvSpPr>
            <a:spLocks noGrp="1"/>
          </p:cNvSpPr>
          <p:nvPr/>
        </p:nvSpPr>
        <p:spPr>
          <a:xfrm>
            <a:off x="4352925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WOMEN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E705DB0-739C-48CA-8327-02B133B04793}"/>
              </a:ext>
            </a:extLst>
          </p:cNvPr>
          <p:cNvSpPr>
            <a:spLocks noGrp="1"/>
          </p:cNvSpPr>
          <p:nvPr/>
        </p:nvSpPr>
        <p:spPr>
          <a:xfrm>
            <a:off x="4352925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A voice in decisions and opportunities to earn from food skills.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2996391-AD34-48E5-9321-7C188242DEFA}"/>
              </a:ext>
            </a:extLst>
          </p:cNvPr>
          <p:cNvSpPr>
            <a:spLocks noGrp="1"/>
          </p:cNvSpPr>
          <p:nvPr/>
        </p:nvSpPr>
        <p:spPr>
          <a:xfrm>
            <a:off x="8020050" y="2124075"/>
            <a:ext cx="619125" cy="47625"/>
          </a:xfrm>
          <a:prstGeom prst="rect">
            <a:avLst/>
          </a:prstGeom>
          <a:solidFill>
            <a:srgbClr val="D79C38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1654643-0847-444D-B1AE-89982B9D0E3C}"/>
              </a:ext>
            </a:extLst>
          </p:cNvPr>
          <p:cNvSpPr>
            <a:spLocks noGrp="1"/>
          </p:cNvSpPr>
          <p:nvPr/>
        </p:nvSpPr>
        <p:spPr>
          <a:xfrm>
            <a:off x="8020050" y="2333625"/>
            <a:ext cx="3238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A36D1B"/>
                </a:solidFill>
                <a:latin typeface="DejaVu Sans"/>
                <a:ea typeface="DejaVu Sans"/>
                <a:cs typeface="DejaVu Sans"/>
              </a:rPr>
              <a:t>CONSUMERS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3A7B5A1-F023-42A9-A5B8-DF44CD9E40FF}"/>
              </a:ext>
            </a:extLst>
          </p:cNvPr>
          <p:cNvSpPr>
            <a:spLocks noGrp="1"/>
          </p:cNvSpPr>
          <p:nvPr/>
        </p:nvSpPr>
        <p:spPr>
          <a:xfrm>
            <a:off x="8020050" y="3171825"/>
            <a:ext cx="3143250" cy="2000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Accessible information and affordable food choices.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6E6E1BC-F622-4C14-9A50-34C0A337D186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25E3292-62BE-43EC-8393-CFED350F6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8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464FDCA-C117-481F-ABAA-DA20E12D490C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Community partnerships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65D0E12-8119-403A-AF40-02DFE08D25FB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9290578-F905-4AB5-A1FD-FE45154DFE5C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1685485-F370-4C12-8DB8-CCCDEE18E56C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A4A15D2-7E07-4411-B58A-122C80AAEF04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B92E885-D13C-4305-9817-3B65365F41EA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092A8CE-B0B9-4A1B-8649-B3C5B3D26CC8}"/>
              </a:ext>
            </a:extLst>
          </p:cNvPr>
          <p:cNvSpPr>
            <a:spLocks noGrp="1"/>
          </p:cNvSpPr>
          <p:nvPr/>
        </p:nvSpPr>
        <p:spPr>
          <a:xfrm>
            <a:off x="1562100" y="227647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Farmers and food makers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E5C456D-479E-4341-8955-5A718843E7A4}"/>
              </a:ext>
            </a:extLst>
          </p:cNvPr>
          <p:cNvSpPr>
            <a:spLocks noGrp="1"/>
          </p:cNvSpPr>
          <p:nvPr/>
        </p:nvSpPr>
        <p:spPr>
          <a:xfrm>
            <a:off x="5362575" y="227647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Share production methods, recipes and experience.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193A59F-8249-4EAB-AE21-3BFFEF9074C2}"/>
              </a:ext>
            </a:extLst>
          </p:cNvPr>
          <p:cNvSpPr>
            <a:spLocks noGrp="1"/>
          </p:cNvSpPr>
          <p:nvPr/>
        </p:nvSpPr>
        <p:spPr>
          <a:xfrm>
            <a:off x="1562100" y="301942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459391-4EFA-43E4-A7E1-F66D0AD43AAA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5686753-3C37-4C8A-A2FA-918D19EA8D3B}"/>
              </a:ext>
            </a:extLst>
          </p:cNvPr>
          <p:cNvSpPr>
            <a:spLocks noGrp="1"/>
          </p:cNvSpPr>
          <p:nvPr/>
        </p:nvSpPr>
        <p:spPr>
          <a:xfrm>
            <a:off x="1562100" y="316230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Families and young people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76BBDC3-F557-4843-AD7B-1CC7CA3F373B}"/>
              </a:ext>
            </a:extLst>
          </p:cNvPr>
          <p:cNvSpPr>
            <a:spLocks noGrp="1"/>
          </p:cNvSpPr>
          <p:nvPr/>
        </p:nvSpPr>
        <p:spPr>
          <a:xfrm>
            <a:off x="5362575" y="316230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Learn about local food and support community producers.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66799A2-3D8C-497B-9848-BDA7C24ACF5C}"/>
              </a:ext>
            </a:extLst>
          </p:cNvPr>
          <p:cNvSpPr>
            <a:spLocks noGrp="1"/>
          </p:cNvSpPr>
          <p:nvPr/>
        </p:nvSpPr>
        <p:spPr>
          <a:xfrm>
            <a:off x="1562100" y="3905250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12D7D84-B53D-419E-B7E0-FF6B15672A59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BACF010-D467-4334-917F-8AC7F5FBE528}"/>
              </a:ext>
            </a:extLst>
          </p:cNvPr>
          <p:cNvSpPr>
            <a:spLocks noGrp="1"/>
          </p:cNvSpPr>
          <p:nvPr/>
        </p:nvSpPr>
        <p:spPr>
          <a:xfrm>
            <a:off x="15621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Public institutions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BD68A1D-8C5F-434F-B07E-B5659961923D}"/>
              </a:ext>
            </a:extLst>
          </p:cNvPr>
          <p:cNvSpPr>
            <a:spLocks noGrp="1"/>
          </p:cNvSpPr>
          <p:nvPr/>
        </p:nvSpPr>
        <p:spPr>
          <a:xfrm>
            <a:off x="5362575" y="404812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Discuss extension support and inclusive local food initiatives.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98AC047-3BA6-4D0B-B945-2D9F2689AEC9}"/>
              </a:ext>
            </a:extLst>
          </p:cNvPr>
          <p:cNvSpPr>
            <a:spLocks noGrp="1"/>
          </p:cNvSpPr>
          <p:nvPr/>
        </p:nvSpPr>
        <p:spPr>
          <a:xfrm>
            <a:off x="1562100" y="479107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3B48FD0-0986-4D5E-9CBF-FC924A114F9C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9AC9EB4-C3D3-422E-A7C5-CF88EA2FAB18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Civil society and businesses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C62BCD0-6059-4413-9FCB-7F8E403EDAA3}"/>
              </a:ext>
            </a:extLst>
          </p:cNvPr>
          <p:cNvSpPr>
            <a:spLocks noGrp="1"/>
          </p:cNvSpPr>
          <p:nvPr/>
        </p:nvSpPr>
        <p:spPr>
          <a:xfrm>
            <a:off x="5362575" y="493395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Connect communities with learning and market opportunities.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AB01761-5B93-4400-89BB-C3ABA7674584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079C505D-C781-417C-816D-F779BD21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8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40F400A-AD0C-429E-B7A0-CF12EB7BA1AC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Fruit, vegetable and traditional pitha fair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1B56B41-91B8-4725-A3B9-4C8FE5D5006F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FC65395-E098-4724-AC1C-B4F647DDC192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748D7F7-1431-4841-824D-325F64678939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1C7D4D-6F80-49C1-BE4A-1372B417A4D8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C0FEB08-6F94-45AD-849C-886A1CC9AD19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10477500" cy="1476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Celebrating Local Flavours:</a:t>
            </a:r>
          </a:p>
          <a:p>
            <a:pPr>
              <a:def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Fruit, Vegetable and</a:t>
            </a:r>
          </a:p>
          <a:p>
            <a:pPr>
              <a:def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Traditional Pitha Fair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32F72D4-0FC9-4147-8502-3CD8946D8C36}"/>
              </a:ext>
            </a:extLst>
          </p:cNvPr>
          <p:cNvSpPr>
            <a:spLocks noGrp="1"/>
          </p:cNvSpPr>
          <p:nvPr/>
        </p:nvSpPr>
        <p:spPr>
          <a:xfrm>
            <a:off x="685800" y="4086225"/>
            <a:ext cx="1028700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Community members showcase the fruits and vegetables they grow. Women members present traditional pitha and share their food knowledge.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A391639-3B8A-4C74-9F90-90FFB77F3B10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239375" cy="609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75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The fair creates space for tasting, conversation and direct connections between producers and visitors.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F6FF82F-79AF-42DE-ACDD-442D182BC3BA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DE0E079-F388-43EB-A0BF-3EA6B6FDF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26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E604D39-BA76-4206-AFF1-84EEF8EE611D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Conference dialogue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C49E4B3-B72D-4CC8-82D1-542295E23F71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35F8C3D-A929-40BC-8552-7DF56BD10A89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28CBBE8-479B-4F23-826B-78361719C8C8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E50F80C-816B-478C-A1B8-84F744762C05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BE9F65B-F844-43B5-88CD-89513EE484EA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ECD29A9-DA37-455E-9ED4-A955B9024016}"/>
              </a:ext>
            </a:extLst>
          </p:cNvPr>
          <p:cNvSpPr>
            <a:spLocks noGrp="1"/>
          </p:cNvSpPr>
          <p:nvPr/>
        </p:nvSpPr>
        <p:spPr>
          <a:xfrm>
            <a:off x="1562100" y="227647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Local priorities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86C8B34-83AF-4A71-ACFC-1779E8459795}"/>
              </a:ext>
            </a:extLst>
          </p:cNvPr>
          <p:cNvSpPr>
            <a:spLocks noGrp="1"/>
          </p:cNvSpPr>
          <p:nvPr/>
        </p:nvSpPr>
        <p:spPr>
          <a:xfrm>
            <a:off x="5362575" y="227647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Which local foods and farming skills should we protect?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1E21B1E-89A6-4BD5-921E-8C357F5E2592}"/>
              </a:ext>
            </a:extLst>
          </p:cNvPr>
          <p:cNvSpPr>
            <a:spLocks noGrp="1"/>
          </p:cNvSpPr>
          <p:nvPr/>
        </p:nvSpPr>
        <p:spPr>
          <a:xfrm>
            <a:off x="1562100" y="301942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D53BB58-6470-427C-B03C-0F928D05F50F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3BC67CD-23EF-4DA8-974D-118F2EB92B5E}"/>
              </a:ext>
            </a:extLst>
          </p:cNvPr>
          <p:cNvSpPr>
            <a:spLocks noGrp="1"/>
          </p:cNvSpPr>
          <p:nvPr/>
        </p:nvSpPr>
        <p:spPr>
          <a:xfrm>
            <a:off x="1562100" y="316230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Community barriers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27E6204-3424-4B9C-A56E-851B790D79BC}"/>
              </a:ext>
            </a:extLst>
          </p:cNvPr>
          <p:cNvSpPr>
            <a:spLocks noGrp="1"/>
          </p:cNvSpPr>
          <p:nvPr/>
        </p:nvSpPr>
        <p:spPr>
          <a:xfrm>
            <a:off x="5362575" y="316230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What prevents families from accessing good food?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1334BAC-36CC-40A6-9AE9-DC256B2349D3}"/>
              </a:ext>
            </a:extLst>
          </p:cNvPr>
          <p:cNvSpPr>
            <a:spLocks noGrp="1"/>
          </p:cNvSpPr>
          <p:nvPr/>
        </p:nvSpPr>
        <p:spPr>
          <a:xfrm>
            <a:off x="1562100" y="3905250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C7EBDD6-E801-47DC-8C43-7E8CCFD23589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05E0160-BF92-49E8-AEBE-13DBC4F20AB6}"/>
              </a:ext>
            </a:extLst>
          </p:cNvPr>
          <p:cNvSpPr>
            <a:spLocks noGrp="1"/>
          </p:cNvSpPr>
          <p:nvPr/>
        </p:nvSpPr>
        <p:spPr>
          <a:xfrm>
            <a:off x="15621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Shared solutions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9D4504-E06A-4DD5-A4E2-B4450E660051}"/>
              </a:ext>
            </a:extLst>
          </p:cNvPr>
          <p:cNvSpPr>
            <a:spLocks noGrp="1"/>
          </p:cNvSpPr>
          <p:nvPr/>
        </p:nvSpPr>
        <p:spPr>
          <a:xfrm>
            <a:off x="5362575" y="404812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How can producers and consumers work together?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078B7FC-446F-4EDC-9B82-59080CFA3E10}"/>
              </a:ext>
            </a:extLst>
          </p:cNvPr>
          <p:cNvSpPr>
            <a:spLocks noGrp="1"/>
          </p:cNvSpPr>
          <p:nvPr/>
        </p:nvSpPr>
        <p:spPr>
          <a:xfrm>
            <a:off x="1562100" y="479107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21AB334-4586-44A4-9BDF-0D5CFFEF4FEE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071FAB6-990C-421A-A142-174250FAF1BB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First steps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CD1928E-152A-4194-A957-127AEC247D58}"/>
              </a:ext>
            </a:extLst>
          </p:cNvPr>
          <p:cNvSpPr>
            <a:spLocks noGrp="1"/>
          </p:cNvSpPr>
          <p:nvPr/>
        </p:nvSpPr>
        <p:spPr>
          <a:xfrm>
            <a:off x="5362575" y="493395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Who can take responsibility for one agreed action?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E00F9A4-3B90-428D-89B1-BE72C87A257C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2AC49FD9-D920-435A-B07B-64A210FD4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3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899707EF-2741-4302-BE15-26424C56E249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A proposed community action plan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700C06-BBCD-411C-9ECC-3097808C582B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1C8B3D2-5AF7-4A3E-BA9A-0EACAE75C613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D8DED0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86C35B-F9CB-4096-B481-0DD585F7980F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771993-CEB8-4104-8862-568F596101BF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5457EE5-3280-43F1-A3C9-D2436CB507CD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E6744C0-822B-4A42-969C-D325D46CD746}"/>
              </a:ext>
            </a:extLst>
          </p:cNvPr>
          <p:cNvSpPr>
            <a:spLocks noGrp="1"/>
          </p:cNvSpPr>
          <p:nvPr/>
        </p:nvSpPr>
        <p:spPr>
          <a:xfrm>
            <a:off x="1562100" y="227647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During the conference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ACCE252-ED48-4D2F-906F-A9F155A188D1}"/>
              </a:ext>
            </a:extLst>
          </p:cNvPr>
          <p:cNvSpPr>
            <a:spLocks noGrp="1"/>
          </p:cNvSpPr>
          <p:nvPr/>
        </p:nvSpPr>
        <p:spPr>
          <a:xfrm>
            <a:off x="5362575" y="227647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Agree on priorities and identify volunteer contacts.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27B6DC0-3F8F-4613-A265-679E7220AE9D}"/>
              </a:ext>
            </a:extLst>
          </p:cNvPr>
          <p:cNvSpPr>
            <a:spLocks noGrp="1"/>
          </p:cNvSpPr>
          <p:nvPr/>
        </p:nvSpPr>
        <p:spPr>
          <a:xfrm>
            <a:off x="1562100" y="301942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01A6713-46BA-4E24-BA06-3287B87DEBB0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022D743-9FF8-4808-AC87-FF3EAEB705AB}"/>
              </a:ext>
            </a:extLst>
          </p:cNvPr>
          <p:cNvSpPr>
            <a:spLocks noGrp="1"/>
          </p:cNvSpPr>
          <p:nvPr/>
        </p:nvSpPr>
        <p:spPr>
          <a:xfrm>
            <a:off x="1562100" y="316230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Within 30 days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171BE4F-63C1-4DF3-A068-98D34A55D9BD}"/>
              </a:ext>
            </a:extLst>
          </p:cNvPr>
          <p:cNvSpPr>
            <a:spLocks noGrp="1"/>
          </p:cNvSpPr>
          <p:nvPr/>
        </p:nvSpPr>
        <p:spPr>
          <a:xfrm>
            <a:off x="5362575" y="316230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Map local producers and collect food heritage stories.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3D44B68-7752-43BB-B0D4-BBCB914528D2}"/>
              </a:ext>
            </a:extLst>
          </p:cNvPr>
          <p:cNvSpPr>
            <a:spLocks noGrp="1"/>
          </p:cNvSpPr>
          <p:nvPr/>
        </p:nvSpPr>
        <p:spPr>
          <a:xfrm>
            <a:off x="1562100" y="3905250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A2C5099-BFE0-4AAD-874B-B9C92257F244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18B8A01-6A4B-472A-9F07-38E574AE2F57}"/>
              </a:ext>
            </a:extLst>
          </p:cNvPr>
          <p:cNvSpPr>
            <a:spLocks noGrp="1"/>
          </p:cNvSpPr>
          <p:nvPr/>
        </p:nvSpPr>
        <p:spPr>
          <a:xfrm>
            <a:off x="15621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Within 60 days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97A94E4-8735-4A79-9007-01ADD7E85083}"/>
              </a:ext>
            </a:extLst>
          </p:cNvPr>
          <p:cNvSpPr>
            <a:spLocks noGrp="1"/>
          </p:cNvSpPr>
          <p:nvPr/>
        </p:nvSpPr>
        <p:spPr>
          <a:xfrm>
            <a:off x="5362575" y="4048125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Arrange a producer exchange or a food education activity.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927F9BF-800A-460A-8B66-B511510CA358}"/>
              </a:ext>
            </a:extLst>
          </p:cNvPr>
          <p:cNvSpPr>
            <a:spLocks noGrp="1"/>
          </p:cNvSpPr>
          <p:nvPr/>
        </p:nvSpPr>
        <p:spPr>
          <a:xfrm>
            <a:off x="1562100" y="4791075"/>
            <a:ext cx="9715500" cy="9525"/>
          </a:xfrm>
          <a:prstGeom prst="rect">
            <a:avLst/>
          </a:prstGeom>
          <a:solidFill>
            <a:srgbClr val="DBDDD1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1CAF703-6B5C-47AC-87AB-823F3A55406B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6477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6403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E5CE984-9C9B-466D-B877-5B9213B47DA4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F32"/>
                </a:solidFill>
                <a:latin typeface="DejaVu Sans"/>
                <a:ea typeface="DejaVu Sans"/>
                <a:cs typeface="DejaVu Sans"/>
              </a:rPr>
              <a:t>Within 90 days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7E59794-F78E-43A3-999C-91ED7B007750}"/>
              </a:ext>
            </a:extLst>
          </p:cNvPr>
          <p:cNvSpPr>
            <a:spLocks noGrp="1"/>
          </p:cNvSpPr>
          <p:nvPr/>
        </p:nvSpPr>
        <p:spPr>
          <a:xfrm>
            <a:off x="5362575" y="4933950"/>
            <a:ext cx="5953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258"/>
                </a:solidFill>
                <a:latin typeface="DejaVu Sans"/>
                <a:ea typeface="DejaVu Sans"/>
                <a:cs typeface="DejaVu Sans"/>
              </a:rPr>
              <a:t>Review progress and agree on the next community initiative.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9B95F02-7AE9-4529-BDDB-1D976AE5E262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FB8712C-56BA-4BB0-9587-ABC0CB9B0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5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EB87D45-F06A-489C-924D-CD2FFCD08090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850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850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3AD5A49-822D-4747-8CE5-67902F36519D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666750" cy="47625"/>
          </a:xfrm>
          <a:prstGeom prst="rect">
            <a:avLst/>
          </a:prstGeom>
          <a:solidFill>
            <a:srgbClr val="B64032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D8865BB-A828-4FA5-95BA-95F096583C6D}"/>
              </a:ext>
            </a:extLst>
          </p:cNvPr>
          <p:cNvSpPr>
            <a:spLocks noGrp="1"/>
          </p:cNvSpPr>
          <p:nvPr/>
        </p:nvSpPr>
        <p:spPr>
          <a:xfrm>
            <a:off x="685800" y="6115050"/>
            <a:ext cx="10820400" cy="9525"/>
          </a:xfrm>
          <a:prstGeom prst="rect">
            <a:avLst/>
          </a:prstGeom>
          <a:solidFill>
            <a:srgbClr val="3D6151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EBB6040-C615-485A-850E-4F15ED597CFE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C9D5C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C9D5C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C9D5C5"/>
                </a:solidFill>
                <a:latin typeface="DejaVu Sans"/>
                <a:ea typeface="DejaVu Sans"/>
                <a:cs typeface="DejaVu Sans"/>
              </a:rPr>
              <a:t>TERRA MADRE DAY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A0E3EB-3E37-413B-836F-7BCA77C54619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200" b="0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35C3C83-534F-4F46-9E25-CB9F91A04287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10477500" cy="1714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48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8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Good, Clean &amp; Fair</a:t>
            </a:r>
          </a:p>
          <a:p>
            <a:pPr>
              <a:defRPr sz="4875" b="1">
                <a:solidFill>
                  <a:srgbClr val="F6F2E7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6F2E7"/>
                </a:solidFill>
                <a:latin typeface="DejaVu Sans"/>
                <a:ea typeface="DejaVu Sans"/>
                <a:cs typeface="DejaVu Sans"/>
              </a:rPr>
              <a:t>Food for All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F2DD17A-687F-4856-8149-8C7CB879ED37}"/>
              </a:ext>
            </a:extLst>
          </p:cNvPr>
          <p:cNvSpPr>
            <a:spLocks noGrp="1"/>
          </p:cNvSpPr>
          <p:nvPr/>
        </p:nvSpPr>
        <p:spPr>
          <a:xfrm>
            <a:off x="685800" y="4457700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DDE4D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75" b="0">
                <a:solidFill>
                  <a:srgbClr val="DDE4D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DE4D3"/>
                </a:solidFill>
                <a:latin typeface="DejaVu Sans"/>
                <a:ea typeface="DejaVu Sans"/>
                <a:cs typeface="DejaVu Sans"/>
              </a:rPr>
              <a:t>Growing Together for Good, Clean and Fair Food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76E171F-7C03-4E52-9EDE-450397280C88}"/>
              </a:ext>
            </a:extLst>
          </p:cNvPr>
          <p:cNvSpPr>
            <a:spLocks noGrp="1"/>
          </p:cNvSpPr>
          <p:nvPr/>
        </p:nvSpPr>
        <p:spPr>
          <a:xfrm>
            <a:off x="685800" y="5524500"/>
            <a:ext cx="10477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E8B86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E8B86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8B86D"/>
                </a:solidFill>
                <a:latin typeface="DejaVu Sans"/>
                <a:ea typeface="DejaVu Sans"/>
                <a:cs typeface="DejaVu Sans"/>
              </a:rPr>
              <a:t>Discussion and shared commitments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6A99E0E-4390-4A77-9306-536EBB828999}"/>
              </a:ext>
            </a:extLst>
          </p:cNvPr>
          <p:cNvSpPr>
            <a:spLocks noGrp="1"/>
          </p:cNvSpPr>
          <p:nvPr/>
        </p:nvSpPr>
        <p:spPr>
          <a:xfrm>
            <a:off x="9620250" y="6181725"/>
            <a:ext cx="857250" cy="457200"/>
          </a:xfrm>
          <a:prstGeom prst="rect">
            <a:avLst/>
          </a:prstGeom>
          <a:solidFill>
            <a:srgbClr val="F6F2E7"/>
          </a:solidFill>
          <a:ln w="0">
            <a:noFill/>
          </a:ln>
        </p:spPr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74A9302-D1D9-4B71-836E-E0F26C9C0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6450" y="6260830"/>
            <a:ext cx="704850" cy="2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3525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Microsoft Office PowerPoint</Application>
  <DocSecurity>0</DocSecurity>
  <PresentationFormat>Custom</PresentationFormat>
  <Paragraphs>132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PSUS</cp:lastModifiedBy>
  <cp:revision>1</cp:revision>
  <dcterms:created xsi:type="dcterms:W3CDTF">2026-10-10T07:43:22Z</dcterms:created>
  <dcterms:modified xsi:type="dcterms:W3CDTF">2026-10-10T08:01:15Z</dcterms:modified>
</cp:coreProperties>
</file>